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303" r:id="rId2"/>
    <p:sldId id="292" r:id="rId3"/>
    <p:sldId id="294" r:id="rId4"/>
    <p:sldId id="299" r:id="rId5"/>
    <p:sldId id="295" r:id="rId6"/>
    <p:sldId id="264" r:id="rId7"/>
    <p:sldId id="257" r:id="rId8"/>
    <p:sldId id="258" r:id="rId9"/>
    <p:sldId id="259" r:id="rId10"/>
    <p:sldId id="296" r:id="rId11"/>
    <p:sldId id="266" r:id="rId12"/>
    <p:sldId id="268" r:id="rId13"/>
    <p:sldId id="261" r:id="rId14"/>
    <p:sldId id="262" r:id="rId15"/>
    <p:sldId id="263" r:id="rId16"/>
    <p:sldId id="298" r:id="rId17"/>
    <p:sldId id="267" r:id="rId18"/>
    <p:sldId id="269" r:id="rId19"/>
    <p:sldId id="270" r:id="rId20"/>
    <p:sldId id="271" r:id="rId21"/>
    <p:sldId id="272" r:id="rId22"/>
    <p:sldId id="273" r:id="rId23"/>
    <p:sldId id="304" r:id="rId24"/>
    <p:sldId id="274" r:id="rId25"/>
    <p:sldId id="297" r:id="rId26"/>
    <p:sldId id="275" r:id="rId27"/>
    <p:sldId id="277" r:id="rId28"/>
    <p:sldId id="276" r:id="rId29"/>
    <p:sldId id="278" r:id="rId30"/>
    <p:sldId id="300" r:id="rId31"/>
    <p:sldId id="302" r:id="rId32"/>
    <p:sldId id="30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4" autoAdjust="0"/>
    <p:restoredTop sz="94660"/>
  </p:normalViewPr>
  <p:slideViewPr>
    <p:cSldViewPr>
      <p:cViewPr>
        <p:scale>
          <a:sx n="74" d="100"/>
          <a:sy n="74" d="100"/>
        </p:scale>
        <p:origin x="-12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929718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Государственное автономное профессиональное образовательное учреждение  Республики Саха (Якутия ) </a:t>
            </a:r>
            <a:b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Намский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педагогический колледж им. И.Е. </a:t>
            </a:r>
            <a:r>
              <a:rPr lang="ru-RU" sz="28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Винокурова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0" t="30614" r="44526" b="46563"/>
          <a:stretch>
            <a:fillRect/>
          </a:stretch>
        </p:blipFill>
        <p:spPr bwMode="auto">
          <a:xfrm>
            <a:off x="1785918" y="1857364"/>
            <a:ext cx="5643602" cy="5000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310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Размер государственной социальной стипендии</a:t>
            </a:r>
            <a:br>
              <a:rPr lang="ru-RU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2679 </a:t>
            </a:r>
            <a:r>
              <a:rPr lang="ru-RU" sz="2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рб</a:t>
            </a:r>
            <a:r>
              <a:rPr lang="ru-RU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00 коп</a:t>
            </a:r>
            <a:endParaRPr lang="ru-RU" sz="29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/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назначается, со дня предоставления заявления и подтверждающей справки о предоставлении государственной социальной помощи для назначения государственной социальной стипендии,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выплата назначается один раз, каждый месяц. сроком на 1  год.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E:\Эльза\ГСС, Пит\Справки 2021-2022\сент 2021\+ Данилова Айыына Павловна ГСС.jpg"/>
          <p:cNvPicPr>
            <a:picLocks/>
          </p:cNvPicPr>
          <p:nvPr/>
        </p:nvPicPr>
        <p:blipFill>
          <a:blip r:embed="rId2" cstate="print"/>
          <a:srcRect l="12084" t="2368" r="2465" b="69222"/>
          <a:stretch>
            <a:fillRect/>
          </a:stretch>
        </p:blipFill>
        <p:spPr bwMode="auto">
          <a:xfrm>
            <a:off x="1000100" y="3643314"/>
            <a:ext cx="750099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433654" cy="129697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Бланк заявления на получение государственной социальной стипендии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647968" cy="5143536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Директору ГАПОУ РС (Я)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Намский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педагогический </a:t>
            </a:r>
          </a:p>
          <a:p>
            <a:pPr algn="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колледж им. И.Е.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Винокурова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Никитиной Е.В. </a:t>
            </a:r>
          </a:p>
          <a:p>
            <a:pPr algn="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студента _____ курса группы _____</a:t>
            </a:r>
          </a:p>
          <a:p>
            <a:pPr algn="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Иванова Ивана Ивановича</a:t>
            </a:r>
          </a:p>
          <a:p>
            <a:pPr algn="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(бюджетное обучение)</a:t>
            </a:r>
          </a:p>
          <a:p>
            <a:pPr algn="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телефон студента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заявление.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Прошу назначить государственную социальную стипендию в связи с тем, что отношусь к категории малоимущих граждан.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Прилагаю следующие документы: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Заявление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Справка на получение государственной социальной стипендии.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Дата:</a:t>
            </a:r>
          </a:p>
          <a:p>
            <a:pPr algn="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подпись студента:                                /Иванов И.И./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647968" cy="5891234"/>
          </a:xfrm>
        </p:spPr>
        <p:txBody>
          <a:bodyPr>
            <a:normAutofit/>
          </a:bodyPr>
          <a:lstStyle/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Нахождение студента в академическом отпуске, а также отпуске по беременности и родам, отпуске по уходу за ребенком до достижения им возраста трех лет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ЯВЛЯЕТСЯ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основанием для прекращения выплаты назначенной студенту: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государственной академической стипендии;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государственной социальной стипендии.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505092" cy="86834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Денежная компенсация на ПИТАНИЕ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647968" cy="5286412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Право на получение денежной компенсации на питание подтверждается справкой о признании семьи (одиноко проживающего гражданина) малоимущей (-им) выдаваемой органами социальной защиты населения по месту жительства или по месту пребывания в соответствии с законодательством на 1 год со дня подачи заявления и справку о признании семьи (одиноко проживающего гражданина) малоимущей (-им).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Основание: ФЗ "Об образовании в РФ" от 29.12.2012 № 273-ФЗ, постановление Правительства РС (Я) от 09.09.2014 № 306 "О порядке назначения государственной академической стипендии и государственной социальной стипендии студентам, обучающимся в профессиональных образовательных организациях по очной форме обучения, за счет бюджетных ассигнований РС (Я)", постановления Правительства РС (Я) от 25.06.2019 № 174  "О размерах норматива для формирования стипендиального фонда образовательных организаций, реализующих образовательные программы среднего профессионального образования, за счет средств государственного бюджета РС (Я)", приказ Министерства образования и науки РС (Я) от 25.12.2020 г. № 01-03/1495 «О размере денежной компенсации за питание студентам и малоимущих семей, обучающихся в профессиональных организациях по очной форме обучения на 2021 г.».</a:t>
            </a:r>
          </a:p>
          <a:p>
            <a:pPr marL="0" indent="0" algn="just">
              <a:spcBef>
                <a:spcPts val="0"/>
              </a:spcBef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426774" cy="10715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Размер денежной компенсации на питание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19406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Размер суммы денежной компенсации на питание каждый месяц меняется.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Сумма питания зависит от количества учебных дней (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входят в сумму  воскресенье и праздничные выходные дни)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Питание на один  день составляет:  106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рб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41 коп</a:t>
            </a:r>
          </a:p>
          <a:p>
            <a:pPr algn="ctr">
              <a:buNone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:\Эльза\ГСС, Пит\Справки 2021-2022\сент 2021\+ Лукавина Мичилийэ ПИТ.jpeg"/>
          <p:cNvPicPr/>
          <p:nvPr/>
        </p:nvPicPr>
        <p:blipFill>
          <a:blip r:embed="rId2"/>
          <a:srcRect l="10355" t="14766" r="2652" b="72135"/>
          <a:stretch>
            <a:fillRect/>
          </a:stretch>
        </p:blipFill>
        <p:spPr bwMode="auto">
          <a:xfrm>
            <a:off x="214282" y="4071942"/>
            <a:ext cx="864399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6530" cy="13684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Бланк заявления на получение денежной компенсации на питание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647968" cy="4786346"/>
          </a:xfrm>
        </p:spPr>
        <p:txBody>
          <a:bodyPr>
            <a:normAutofit fontScale="62500" lnSpcReduction="20000"/>
          </a:bodyPr>
          <a:lstStyle/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Директору ГАПОУ РС (Я)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Намский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педагогический 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колледж им. И.Е.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Винокурова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Никитиной Е.В. 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студента _____ курса группы _____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Иванова Ивана Ивановича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(бюджетное обучение)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телефон студента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заявление.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Прошу назначить компенсацию на питание в связи с тем, что отношусь к категории малоимущих граждан.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Прилагаю следующие документы: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Заявление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Справка на получение денежной компенсации на питание.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Дата: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подпись студента:                                /Иванов И.И./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647968" cy="55721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 !!!</a:t>
            </a:r>
          </a:p>
          <a:p>
            <a:pPr algn="ctr">
              <a:buNone/>
            </a:pP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Компенсация на ПИТАНИЕ выплачивается только в период учебного процесса. </a:t>
            </a:r>
          </a:p>
          <a:p>
            <a:pPr algn="just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Оплата 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производится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каникулярные дни.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362216" cy="101122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Единовременная материальная помощь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719406" cy="474822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Студентам, обучающимся по очной форме обучения, выделяются дополнительные средства на оказание материальной помощи нуждающимся студентам 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Решение о выделении студенту материальной помощи из стипендиального фонда, согласно приложению к настоящему Положению «Размер фиксированной материальной помощи студентам», принимается руководителем образовательного учреждения по представлению стипендиальной комиссии при наличии личного заявления студента с предоставлением соответствующих документов.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4398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Размер фиксированной материальной помощи студентам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4" y="1071546"/>
          <a:ext cx="8720165" cy="5572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1"/>
                <a:gridCol w="1643073"/>
                <a:gridCol w="4648201"/>
              </a:tblGrid>
              <a:tr h="544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800" dirty="0">
                          <a:latin typeface="Times New Roman"/>
                          <a:ea typeface="Times New Roman"/>
                          <a:cs typeface="Times New Roman"/>
                        </a:rPr>
                        <a:t>Предоставляемые права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 dirty="0">
                          <a:latin typeface="Times New Roman"/>
                          <a:ea typeface="Times New Roman"/>
                          <a:cs typeface="Times New Roman"/>
                        </a:rPr>
                        <a:t>Примечание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37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Студентам, пострадавшим от пожара или другого стихийного бедствия.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2000 рублей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 личному заявлению студента, куратора или зав. отделением. Выдается при предъявлении подтверждающих документов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7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При рождении ребенка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1000 рублей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Материальная помощь оказывается студентам по случаю рождения ребенка, при предъявлении копии свидетельства о рождении ребенка;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96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При бракосочетании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1000 рублей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Предоставляется материальная помощь студентам по случаю   бракосочетания при предъявлении копии свидетельства о заключения  браке (если оба супруга студенты колледжа, то каждому по 1000 рублей);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7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Студентам, потерявшим родителей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Согласно приказу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 личному заявлению студента, куратора или зав. отделением. Выдается при предъявлении подтверждающих документов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17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Студентам, пострадавшим от несчастного случая, или их родителям и лицам, их заменяющим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Согласно приказу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 личному заявлению студента, куратора или зав. отделением. Выдается при предъявлении подтверждающих документов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3" y="357169"/>
          <a:ext cx="8720166" cy="6286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6722"/>
                <a:gridCol w="2906722"/>
                <a:gridCol w="2906722"/>
              </a:tblGrid>
              <a:tr h="835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800" dirty="0">
                          <a:latin typeface="Times New Roman"/>
                          <a:ea typeface="Times New Roman"/>
                          <a:cs typeface="Times New Roman"/>
                        </a:rPr>
                        <a:t>Предоставляемые права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 dirty="0">
                          <a:latin typeface="Times New Roman"/>
                          <a:ea typeface="Times New Roman"/>
                          <a:cs typeface="Times New Roman"/>
                        </a:rPr>
                        <a:t>Примечание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0904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Студентам, занявшим призовые места на мероприятиях российского и международного уровня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Российский уровень – </a:t>
                      </a: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2000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рублей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ходатайству администрации,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тьютора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или зав. отделением, руководителей структурных подразделений.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5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Международный уровень – </a:t>
                      </a: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3000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рублей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96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Студентам, участвовавшим при проведении мероприятий представляющих интересы колледжа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Согласно утвержденной смете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ходатайству администрации,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тьютора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или зав. отделением, руководителей структурных подразделений.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23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Оплата организационных взносов для участия в мероприятиях различного уровня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Согласно положению проводимого мероприятия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приказу директора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66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 проведение традиционных праздников и спортивных мероприятий студентов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Согласно утвержденной смете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плану работы колледжа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85992"/>
            <a:ext cx="8505092" cy="40005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ВЫПЛАТ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СТУДЕНТОВ</a:t>
            </a:r>
            <a:endParaRPr lang="ru-RU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3" t="28735" r="9354" b="44952"/>
          <a:stretch>
            <a:fillRect/>
          </a:stretch>
        </p:blipFill>
        <p:spPr bwMode="auto">
          <a:xfrm>
            <a:off x="357158" y="428604"/>
            <a:ext cx="8501122" cy="1500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7968" cy="13684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Бланк заявления на получение единовременной материальной помощи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8719406" cy="4857784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Директору ГАПОУ РС (Я)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Намский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педагогический </a:t>
            </a:r>
          </a:p>
          <a:p>
            <a:pPr algn="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колледж им. И.Е.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Винокурова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Никитиной Е.В. </a:t>
            </a:r>
          </a:p>
          <a:p>
            <a:pPr algn="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студента _____ курса группы _____</a:t>
            </a:r>
          </a:p>
          <a:p>
            <a:pPr algn="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Иванова Ивана Ивановича</a:t>
            </a:r>
          </a:p>
          <a:p>
            <a:pPr algn="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(бюджетное обучение)</a:t>
            </a:r>
          </a:p>
          <a:p>
            <a:pPr algn="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телефон студента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заявление.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Прошу оказать материальную помощь, в связи с ______________________________ 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(указать причину)</a:t>
            </a:r>
          </a:p>
          <a:p>
            <a:pPr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Прилагаю следующие документы: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Заявление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Подтверждающая справка на получение единовременной материальной помощи.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Дата:</a:t>
            </a:r>
          </a:p>
          <a:p>
            <a:pPr algn="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подпись студента:                                /Иванов И.И./</a:t>
            </a:r>
          </a:p>
          <a:p>
            <a:pPr algn="ctr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6530" cy="10826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Оплата проездных билетов по прописке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19406" cy="5143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Выплаты проездных билетов назначаются к месту учебы и обратно студентам из малообеспеченных семей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МЕСТУ ЖИТЕЛЬСТВА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(по паспорту, где указана регистрация адреса проживания).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Оплата проезда устанавливается общественным транспортам: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- Авиатранспорт (самолет);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- Водный транспорт (трамвай, ракета);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- Наземный транспорт (такси с лицензией);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Оплата проезда назначается студентам на бюджетной основе: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- студентам из малообеспеченных семей;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- студентам – сиротам;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- студентам – инвалидам;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- студентам из северных улусов.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647968" cy="59293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Авиатранспорт (самолет)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Требуемые документы:</a:t>
            </a:r>
          </a:p>
          <a:p>
            <a:pPr marL="596646" indent="-51435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Заявление студента;</a:t>
            </a:r>
          </a:p>
          <a:p>
            <a:pPr marL="596646" indent="-51435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Билет оригинал или электронный билет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обязательно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96646" indent="-51435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Посадочный талон  оригинал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обязательно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96646" indent="-514350"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Водный транспорт (трамвай, ракета)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Требуемые документы:</a:t>
            </a:r>
          </a:p>
          <a:p>
            <a:pPr marL="596646" indent="-51435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Заявление студента;</a:t>
            </a:r>
          </a:p>
          <a:p>
            <a:pPr marL="596646" indent="-51435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Билет оригинал или электронный билет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(обязательно)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96646" indent="-51435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Квитанция оригинал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обязательно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596646" indent="-51435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Кассовый чек оригинал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обязательно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96646" indent="-514350"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Наземный транспорт (такси с лицензией)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Требуемые документы:</a:t>
            </a:r>
          </a:p>
          <a:p>
            <a:pPr marL="596646" indent="-51435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Заявление студента;</a:t>
            </a:r>
          </a:p>
          <a:p>
            <a:pPr marL="596646" indent="-51435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Лицензия таксиста о праве перевозки пассажиров с регистрационным номером (копия)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обязательно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96646" indent="-51435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Билет корешок оригинал (заполненный самим таксистом)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обязательно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96646" indent="-51435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Квитанция оригинал; (заполненный самим таксистом)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обязательно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96646" indent="-51435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Кассовый чек оригинал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обязательно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96646" indent="-514350" algn="ctr">
              <a:buNone/>
            </a:pP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 algn="ctr">
              <a:buNone/>
            </a:pP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WhatsApp Image 2021-11-03 at 14.46.06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1325" b="31325"/>
          <a:stretch>
            <a:fillRect/>
          </a:stretch>
        </p:blipFill>
        <p:spPr bwMode="auto">
          <a:xfrm>
            <a:off x="642910" y="785794"/>
            <a:ext cx="7500990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362216" cy="13684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Бланк заявления на получение выплаты проезда</a:t>
            </a:r>
            <a:endParaRPr lang="ru-RU" sz="3200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12526" cy="5176854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Директору ГАПОУ РС (Я)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Намский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педагогический </a:t>
            </a:r>
          </a:p>
          <a:p>
            <a:pPr algn="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колледж им. И.Е.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Винокурова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Никитиной Е.В. </a:t>
            </a:r>
          </a:p>
          <a:p>
            <a:pPr algn="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студента _____ курса группы _____</a:t>
            </a:r>
          </a:p>
          <a:p>
            <a:pPr algn="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Иванова Ивана Ивановича</a:t>
            </a:r>
          </a:p>
          <a:p>
            <a:pPr algn="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(бюджетное обучение)</a:t>
            </a:r>
          </a:p>
          <a:p>
            <a:pPr algn="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телефон студента</a:t>
            </a:r>
          </a:p>
          <a:p>
            <a:pPr algn="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заявление. 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Прошу оплатить проездной билет по маршруту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Якутск – Нерюнгри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сумма цифрами 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 скобке пишем сумму прописью);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Нерюнгри – Якутск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сумма цифрами (в скобке пишем сумму прописью)  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Документы, являющиеся основанием для выдачи проездного билета, прилагаются: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заявление;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билет оригинал.</a:t>
            </a:r>
          </a:p>
          <a:p>
            <a:pPr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Дата:</a:t>
            </a:r>
          </a:p>
          <a:p>
            <a:pPr algn="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Подпись студента:                                /Иванов И.И./</a:t>
            </a:r>
          </a:p>
          <a:p>
            <a:pPr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362216" cy="115409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 !!!</a:t>
            </a:r>
            <a:endParaRPr lang="ru-RU" sz="32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12526" cy="5176854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Право на получение государственной академической стипендии, государственной социальной стипендии, компенсации на питание, оплаты проезда, единовременной материальной помощи, денежной компенсации для студентов-сирот и инвалидов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РАСПРОСТРАНЯЕТСЯ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студентов, обучающихся в профессиональной образовательной организации в статусе: 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РЕЗЕРВ и на ПЛАТНОЙ ДОГОВОРНОЙ ОСНОВЕ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Студенты - сироты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576530" cy="474822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Студенты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являющиеся детьми-сиротами, детьми, оставшимися без попечения родителей, и лицами из их числа, которые обучаются по очной форме в учебных заведения среднего и начального профессионального образования, за счет соответствующих бюджетных средств имеют право на полное государственное обеспечение и дополнительные гарантии по социальной поддержке до окончания обучения в порядке, установленном  нормативными правовыми актами, если он поступил на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БЮДЖЕТНОЙ ОСНОВЕ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505092" cy="129697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Необходимые  документы для подтверждения  категории сироты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935480"/>
            <a:ext cx="9001156" cy="43891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Копия паспорта с пропиской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Копия ИНН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Копия СНИЛС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Копия медицинского полиса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Копия свидетельства о рождении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Справка о составе семьи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Справка о закреплении жилья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Справка о статусе сироты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Копия свидетельства о смерти родителей   или решении суда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Постановление об опекунстве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433654" cy="6540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Денежная компенсация студентам - сиротам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470625"/>
              </p:ext>
            </p:extLst>
          </p:nvPr>
        </p:nvGraphicFramePr>
        <p:xfrm>
          <a:off x="428596" y="1037659"/>
          <a:ext cx="8505854" cy="5463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0726"/>
                <a:gridCol w="3005128"/>
              </a:tblGrid>
              <a:tr h="40261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Компенсация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318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Пособие на моющие и дезинфицирующие средства </a:t>
                      </a:r>
                      <a:endParaRPr lang="ru-RU" sz="16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366 </a:t>
                      </a:r>
                      <a:r>
                        <a:rPr lang="ru-RU" sz="1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рб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00 коп</a:t>
                      </a:r>
                      <a:endParaRPr lang="ru-RU" sz="16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318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Пособие на обмундирование, мягкий инвентарь - девушки</a:t>
                      </a:r>
                      <a:endParaRPr lang="ru-RU" sz="16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5.075</a:t>
                      </a:r>
                      <a:r>
                        <a:rPr lang="ru-RU" sz="16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рб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00 коп</a:t>
                      </a:r>
                      <a:endParaRPr lang="ru-RU" sz="16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74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Пособие на обмундирование, мягкий инвентарь - юноши</a:t>
                      </a:r>
                      <a:endParaRPr lang="ru-RU" sz="1600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4.610 </a:t>
                      </a:r>
                      <a:r>
                        <a:rPr lang="ru-RU" sz="1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рб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 коп</a:t>
                      </a:r>
                      <a:endParaRPr lang="ru-RU" sz="16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318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Пособие на питание </a:t>
                      </a:r>
                      <a:r>
                        <a:rPr kumimoji="0" lang="ru-RU" sz="16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день</a:t>
                      </a:r>
                      <a:endParaRPr lang="ru-RU" sz="16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472</a:t>
                      </a:r>
                      <a:r>
                        <a:rPr lang="ru-RU" sz="16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рб</a:t>
                      </a:r>
                      <a:r>
                        <a:rPr lang="ru-RU" sz="16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00 коп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31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социальная стипендия </a:t>
                      </a:r>
                      <a:endParaRPr lang="ru-RU" sz="16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2.679 </a:t>
                      </a:r>
                      <a:r>
                        <a:rPr lang="ru-RU" sz="1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рб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00 коп</a:t>
                      </a:r>
                      <a:endParaRPr lang="ru-RU" sz="16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587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rgbClr val="F20E3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Пособие в размере 3-месячной государственной социальной стипендии на приобретение учебной литературы и письменных принадлежностей</a:t>
                      </a:r>
                      <a:endParaRPr lang="ru-RU" sz="1600" dirty="0">
                        <a:solidFill>
                          <a:srgbClr val="F20E3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rgbClr val="F20E3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F20E3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8.037 </a:t>
                      </a:r>
                      <a:r>
                        <a:rPr lang="ru-RU" sz="1600" dirty="0" err="1" smtClean="0">
                          <a:solidFill>
                            <a:srgbClr val="F20E3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рб</a:t>
                      </a:r>
                      <a:r>
                        <a:rPr lang="ru-RU" sz="1600" dirty="0" smtClean="0">
                          <a:solidFill>
                            <a:srgbClr val="F20E3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00 коп</a:t>
                      </a:r>
                      <a:endParaRPr lang="ru-RU" sz="1600" dirty="0">
                        <a:solidFill>
                          <a:srgbClr val="F20E3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717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Пособие на мягкий инвентарь и обмундирование выпускникам –сиротам - девушки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127.577</a:t>
                      </a:r>
                      <a:r>
                        <a:rPr kumimoji="0" lang="ru-RU" sz="1600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600" kern="12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рб</a:t>
                      </a:r>
                      <a:r>
                        <a:rPr kumimoji="0" lang="ru-RU" sz="1600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 коп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3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Пособие на мягкий инвентарь и обмундирование выпускникам –сиротам - юношам</a:t>
                      </a:r>
                      <a:endParaRPr lang="ru-RU" sz="160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114.072  </a:t>
                      </a:r>
                      <a:r>
                        <a:rPr kumimoji="0" lang="ru-RU" sz="1600" kern="12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рб</a:t>
                      </a:r>
                      <a:r>
                        <a:rPr kumimoji="0" lang="ru-RU" sz="1600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 коп</a:t>
                      </a:r>
                      <a:endParaRPr lang="ru-RU" sz="160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38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единовременное денежное пособие при выпуск выпускникам</a:t>
                      </a:r>
                      <a:r>
                        <a:rPr kumimoji="0" lang="ru-RU" sz="1600" kern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сиротам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рб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00 коп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653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Студенты – инвалиды и студенты с ограниченными возможностями здоровья (ОВЗ)</a:t>
            </a:r>
            <a:endParaRPr lang="ru-RU" sz="28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9001156" cy="5669252"/>
          </a:xfrm>
        </p:spPr>
        <p:txBody>
          <a:bodyPr>
            <a:normAutofit lnSpcReduction="10000"/>
          </a:bodyPr>
          <a:lstStyle/>
          <a:p>
            <a:pPr marL="82296" indent="0"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категории инвалидов: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Дети инвалиды - до 18 лет;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Инвалиды 1 и 2 групп;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Инвалиды с детства - </a:t>
            </a:r>
            <a:r>
              <a:rPr lang="ru-RU" sz="2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это граждане старше 18 лет, получившие группу инвалидности в детском возрасте на срок от 1 года</a:t>
            </a:r>
            <a:r>
              <a:rPr lang="ru-RU" sz="2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Необходимые документы для подтверждения  инвалидности: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 Справка о подтверждении инвалидности (удостоверение);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 Индивидуальная программа реабилитации или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абилитации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инвалида (ИПРА) один год, два года или бессрочно. Срок ИПРА должен соответствовать сроку установленной группы инвалидности. Выдает федеральное государственное учреждение медико-социальной экспертизы (МСЭ).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Заявление на согласие или отказ на обучение по адаптированной программе. 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После предъявления необходимых документов автоматически назначается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ГОСУДАРСТВЕННАЯ СОЦИАЛЬНАЯ СТИПЕНДИЯ. </a:t>
            </a:r>
          </a:p>
          <a:p>
            <a:pPr>
              <a:buFontTx/>
              <a:buChar char="-"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3116"/>
            <a:ext cx="8572560" cy="414340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сформировать представление студентов о    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видах выплат</a:t>
            </a:r>
          </a:p>
          <a:p>
            <a:pPr algn="ctr">
              <a:buNone/>
            </a:pP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825246" indent="-74295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Изучить основные меры социальной поддержки;</a:t>
            </a:r>
          </a:p>
          <a:p>
            <a:pPr marL="825246" indent="-742950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Развить способности студента к самостоятельности;</a:t>
            </a:r>
          </a:p>
          <a:p>
            <a:pPr marL="825246" indent="-742950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Укрепление навыков социальной грамотности.</a:t>
            </a:r>
          </a:p>
          <a:p>
            <a:pPr marL="825246" indent="-742950">
              <a:buAutoNum type="arabicPeriod"/>
            </a:pP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5246" indent="-742950">
              <a:buAutoNum type="arabicPeriod"/>
            </a:pP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3" t="28735" r="9354" b="44952"/>
          <a:stretch>
            <a:fillRect/>
          </a:stretch>
        </p:blipFill>
        <p:spPr bwMode="auto">
          <a:xfrm>
            <a:off x="1142976" y="428604"/>
            <a:ext cx="7715304" cy="15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3" t="28735" r="9354" b="44952"/>
          <a:stretch>
            <a:fillRect/>
          </a:stretch>
        </p:blipFill>
        <p:spPr bwMode="auto">
          <a:xfrm>
            <a:off x="0" y="357166"/>
            <a:ext cx="8858312" cy="164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6530" cy="201135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Справка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Справку берете по адресу: РС (Я),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Намский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улус, с. Намцы, ул. Студенческая 1, кабинет 116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справку выдает учебный секретарь: Иванова Яна Иннокентьевна</a:t>
            </a:r>
            <a:endParaRPr lang="ru-RU" sz="22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ownloads\WhatsApp Image 2021-11-03 at 12.15.56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970" b="4477"/>
          <a:stretch>
            <a:fillRect/>
          </a:stretch>
        </p:blipFill>
        <p:spPr bwMode="auto">
          <a:xfrm>
            <a:off x="357158" y="2428868"/>
            <a:ext cx="8501122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285992"/>
            <a:ext cx="9001156" cy="438336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user\Desktop\WhatsApp Image 2021-09-28 at 15.10.1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52"/>
            <a:ext cx="7929618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9001156" cy="6312194"/>
          </a:xfrm>
        </p:spPr>
        <p:txBody>
          <a:bodyPr>
            <a:normAutofit fontScale="92500"/>
          </a:bodyPr>
          <a:lstStyle/>
          <a:p>
            <a:pPr marL="82296" indent="0" algn="ctr">
              <a:buNone/>
            </a:pPr>
            <a:endParaRPr lang="ru-RU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Студенты находящиеся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на ДИСТАНЦИОННОМ ОБУЧЕНИИ!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ы можете получить эти справки через портал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e-yakutia.ru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Загружаете в личном кабинете требуемые документы (паспорт, доход семьи,  семейная справка, справка студента и т.д.) и ждете в течении 10 дней. Придет уведомление. Скачиваете справку, пишете заявление по шаблону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Сканируете.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тправляете своему куратору или социальному педагогу Дарии Владимировне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Полускиной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на 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почту: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egorovadaria328@gmail.com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 пометкой вашего ФИО (полностью) и группа.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Справки требуются в оригинале. По месту жительства идете в МФЦ. Скачиваете оригинал справку с синей печатью. Вместе с заявлением отправляете почтой РОССИИ по адресу: 678380, РС(Я),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Намский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улус, с. Намцы, Студенческая 1, кабинет 107.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14356"/>
            <a:ext cx="8858312" cy="5929354"/>
          </a:xfrm>
        </p:spPr>
        <p:txBody>
          <a:bodyPr>
            <a:normAutofit fontScale="25000" lnSpcReduction="20000"/>
          </a:bodyPr>
          <a:lstStyle/>
          <a:p>
            <a:pPr marL="825246" indent="-742950" algn="ctr">
              <a:buNone/>
            </a:pP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Руководство колледжа</a:t>
            </a:r>
          </a:p>
          <a:p>
            <a:pPr marL="825246" indent="-742950" algn="ctr"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5246" indent="-74295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 marL="825246" indent="-742950" algn="ctr">
              <a:buNone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5246" indent="-742950">
              <a:buAutoNum type="arabicPeriod"/>
            </a:pP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5246" indent="-742950"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9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9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Никитина                       Семенова                     Дьяконова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Елена                          </a:t>
            </a:r>
            <a:r>
              <a:rPr lang="ru-RU" sz="9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Миралюба</a:t>
            </a: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Мария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Вячеславовна                    Ивановна                      Петровна</a:t>
            </a:r>
          </a:p>
          <a:p>
            <a:pPr marL="825246" indent="-74295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i="1" dirty="0" smtClean="0"/>
              <a:t>          Директор                                   Зам. директора                         Зам. директора</a:t>
            </a:r>
          </a:p>
          <a:p>
            <a:pPr marL="825246" indent="-74295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i="1" dirty="0" smtClean="0"/>
              <a:t>  Кандидат </a:t>
            </a:r>
            <a:r>
              <a:rPr lang="ru-RU" sz="7200" i="1" dirty="0" err="1" smtClean="0"/>
              <a:t>пед</a:t>
            </a:r>
            <a:r>
              <a:rPr lang="ru-RU" sz="7200" i="1" dirty="0" smtClean="0"/>
              <a:t>. наук,                    по учебной  работе                   по </a:t>
            </a:r>
            <a:r>
              <a:rPr lang="ru-RU" sz="7200" i="1" dirty="0" err="1" smtClean="0"/>
              <a:t>воспит</a:t>
            </a:r>
            <a:r>
              <a:rPr lang="ru-RU" sz="7200" i="1" dirty="0" smtClean="0"/>
              <a:t>. работе</a:t>
            </a:r>
          </a:p>
          <a:p>
            <a:pPr marL="825246" indent="-74295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i="1" dirty="0" smtClean="0"/>
              <a:t>Отличник образ. РС (Я)</a:t>
            </a:r>
          </a:p>
          <a:p>
            <a:pPr marL="825246" indent="-742950">
              <a:lnSpc>
                <a:spcPct val="120000"/>
              </a:lnSpc>
              <a:spcBef>
                <a:spcPts val="0"/>
              </a:spcBef>
              <a:buNone/>
            </a:pPr>
            <a:endParaRPr lang="ru-RU" sz="5600" i="1" dirty="0" smtClean="0"/>
          </a:p>
          <a:p>
            <a:pPr marL="825246" indent="-742950" algn="r">
              <a:lnSpc>
                <a:spcPct val="120000"/>
              </a:lnSpc>
              <a:spcBef>
                <a:spcPts val="0"/>
              </a:spcBef>
              <a:buNone/>
            </a:pPr>
            <a:endParaRPr lang="ru-RU" sz="5600" i="1" dirty="0" smtClean="0"/>
          </a:p>
          <a:p>
            <a:pPr marL="825246" indent="-742950">
              <a:lnSpc>
                <a:spcPct val="120000"/>
              </a:lnSpc>
              <a:spcBef>
                <a:spcPts val="0"/>
              </a:spcBef>
              <a:buNone/>
            </a:pPr>
            <a:endParaRPr lang="ru-RU" sz="5600" i="1" dirty="0" smtClean="0"/>
          </a:p>
          <a:p>
            <a:pPr marL="825246" indent="-74295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i="1" dirty="0" smtClean="0"/>
              <a:t>(фотографии  руководителей использованы   с сайта Намского педагогического колледжа им. И.Е. Винокурова)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 smtClean="0"/>
          </a:p>
          <a:p>
            <a:pPr marL="825246" indent="-742950">
              <a:lnSpc>
                <a:spcPct val="120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Никитина Елена Вячеславовн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171451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Дьяконова Мария Петровн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357298"/>
            <a:ext cx="185738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namcollege.ru/upload/iblock/0db/0db50f6ed4b741d73fd4cfb3b5b47ec1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285860"/>
            <a:ext cx="164307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85992"/>
            <a:ext cx="8572560" cy="4000528"/>
          </a:xfrm>
        </p:spPr>
        <p:txBody>
          <a:bodyPr>
            <a:normAutofit/>
          </a:bodyPr>
          <a:lstStyle/>
          <a:p>
            <a:pPr marL="825246" indent="-742950">
              <a:buAutoNum type="arabicPeriod"/>
            </a:pP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5246" indent="-742950">
              <a:buAutoNum type="arabicPeriod"/>
            </a:pP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3" t="28735" r="9354" b="44952"/>
          <a:stretch>
            <a:fillRect/>
          </a:stretch>
        </p:blipFill>
        <p:spPr bwMode="auto">
          <a:xfrm>
            <a:off x="1142976" y="428604"/>
            <a:ext cx="7715304" cy="15001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2071678"/>
            <a:ext cx="91440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Основной вид студенческих выплат: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АКАДЕМИЧЕСКАЯ   СТИПЕНДИЯ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успехи в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учебе;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ГОСУДАРСТВЕННАЯ СОЦИАЛЬНАЯ СТИПЕНДИЯ,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назначается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социально незащищенным  группам студентов;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Денежная компенсация на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ПИТАНИЕ,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назначается социально незащищенным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группам студентов;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Единовременная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МАТЕРИАЛЬНАЯ ПОМОЩЬ,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выплачивается студентам на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бюджетной основе;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Оплата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ПРОЕЗДНЫХ БИЛЕТОВ 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назначается  по прописке студента;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ДЕНЕЖНАЯ КОМПЕНСАЦИЯ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студентам – сиротам и студентам-инвалидам.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3" t="28735" r="9354" b="44952"/>
          <a:stretch>
            <a:fillRect/>
          </a:stretch>
        </p:blipFill>
        <p:spPr bwMode="auto">
          <a:xfrm>
            <a:off x="0" y="428604"/>
            <a:ext cx="8858312" cy="164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505092" cy="550072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Выплата стипендий производится в пределах стипендиального фонда образовательной организации. 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Стипендиальный фонд образовательной организации формируется за счет Бюджетных средств Республики Саха (Якутия), выделяемых на стипендиальное обеспечение студентов.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Основание: ФЗ "Об образовании в РФ" от 29.12.2012 № 273-ФЗ, постановление Правительства РС (Я) от 09.09.2014 № 306 "О порядке назначения государственной академической стипендии и государственной социальной стипендии студентам, обучающимся в профессиональных образовательных организациях по очной форме обучения, за счет бюджетных ассигнований РС (Я)", постановления Правительства РС (Я) от 25.06.2019 № 174  "О размерах норматива для формирования стипендиального фонда образовательных организаций, реализующих образовательные программы среднего профессионального образования, за счет средств государственного бюджета РС (Я)", приказ Министерства образования и науки РС (Я) от 25.12.2020 г. № 01-03/1495 «О размере денежной компенсации за питание студентам и малоимущих семей, обучающихся в профессиональных организациях по очной форме обучения на 2021 г.».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433654" cy="9397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Государственная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академическая стипендия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576530" cy="4533912"/>
          </a:xfrm>
        </p:spPr>
        <p:txBody>
          <a:bodyPr>
            <a:normAutofit/>
          </a:bodyPr>
          <a:lstStyle/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Выплата государственных академических стипендий назначается с учетом норматива, студентам имеющих оценки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«ХОРОШО»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«ОТЛИЧНО»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отсутствие по итогам промежуточной аттестации оценки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«УДОВЛЕТВОРИТЕЛЬНО»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АКАДЕМИЧЕСКОЙ ЗАДОЛЖЕННОСТИ.</a:t>
            </a:r>
          </a:p>
          <a:p>
            <a:pPr lvl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Размер суммы государственной академической стипендии устанавливает  Правительство Республики Саха (Якутия) для студентов средних профессиональных образовательных учреждений.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505092" cy="1082660"/>
          </a:xfrm>
        </p:spPr>
        <p:txBody>
          <a:bodyPr>
            <a:normAutofit/>
          </a:bodyPr>
          <a:lstStyle/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Размер государственной академической стипендии </a:t>
            </a:r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571611"/>
          <a:ext cx="8505854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9158"/>
                <a:gridCol w="3046696"/>
              </a:tblGrid>
              <a:tr h="50071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Надбавки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</a:t>
                      </a: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0711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2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Академическая</a:t>
                      </a:r>
                      <a:r>
                        <a:rPr kumimoji="0" lang="ru-RU" sz="2800" b="1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стипендия: </a:t>
                      </a:r>
                      <a:r>
                        <a:rPr kumimoji="0" lang="ru-RU" sz="2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1786 </a:t>
                      </a:r>
                      <a:r>
                        <a:rPr kumimoji="0" lang="ru-RU" sz="2800" b="1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рб</a:t>
                      </a:r>
                      <a:r>
                        <a:rPr kumimoji="0" lang="ru-RU" sz="2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00 коп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9443">
                <a:tc>
                  <a:txBody>
                    <a:bodyPr/>
                    <a:lstStyle/>
                    <a:p>
                      <a:r>
                        <a:rPr kumimoji="0" lang="ru-RU" sz="3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Отличник</a:t>
                      </a:r>
                      <a:r>
                        <a:rPr kumimoji="0" lang="ru-RU" sz="3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+ </a:t>
                      </a:r>
                      <a:r>
                        <a:rPr kumimoji="0" lang="ru-RU" sz="3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30%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535</a:t>
                      </a:r>
                      <a:r>
                        <a:rPr kumimoji="0" lang="ru-RU" sz="3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32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рб</a:t>
                      </a:r>
                      <a:r>
                        <a:rPr kumimoji="0" lang="ru-RU" sz="3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3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 коп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9443">
                <a:tc>
                  <a:txBody>
                    <a:bodyPr/>
                    <a:lstStyle/>
                    <a:p>
                      <a:r>
                        <a:rPr kumimoji="0" lang="ru-RU" sz="3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Хорошист</a:t>
                      </a:r>
                      <a:r>
                        <a:rPr kumimoji="0" lang="ru-RU" sz="3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+ </a:t>
                      </a:r>
                      <a:r>
                        <a:rPr kumimoji="0" lang="ru-RU" sz="3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20%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357</a:t>
                      </a:r>
                      <a:r>
                        <a:rPr kumimoji="0" lang="ru-RU" sz="3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32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рб</a:t>
                      </a:r>
                      <a:r>
                        <a:rPr kumimoji="0" lang="ru-RU" sz="3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3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коп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9443">
                <a:tc>
                  <a:txBody>
                    <a:bodyPr/>
                    <a:lstStyle/>
                    <a:p>
                      <a:r>
                        <a:rPr kumimoji="0" lang="ru-RU" sz="3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Староста</a:t>
                      </a:r>
                      <a:r>
                        <a:rPr kumimoji="0" lang="ru-RU" sz="3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+ 10%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178 </a:t>
                      </a:r>
                      <a:r>
                        <a:rPr lang="ru-RU" sz="32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рб</a:t>
                      </a:r>
                      <a:r>
                        <a:rPr lang="ru-RU" sz="3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60 коп</a:t>
                      </a:r>
                      <a:endParaRPr lang="ru-RU" sz="3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9443">
                <a:tc>
                  <a:txBody>
                    <a:bodyPr/>
                    <a:lstStyle/>
                    <a:p>
                      <a:r>
                        <a:rPr kumimoji="0" lang="ru-RU" sz="3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Сирота</a:t>
                      </a:r>
                      <a:r>
                        <a:rPr kumimoji="0" lang="ru-RU" sz="3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+ 50%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893</a:t>
                      </a:r>
                      <a:r>
                        <a:rPr kumimoji="0" lang="ru-RU" sz="3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32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рб</a:t>
                      </a:r>
                      <a:r>
                        <a:rPr kumimoji="0" lang="ru-RU" sz="3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00 коп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49001">
                <a:tc gridSpan="2">
                  <a:txBody>
                    <a:bodyPr/>
                    <a:lstStyle/>
                    <a:p>
                      <a:pPr algn="just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Основание: ФЗ "Об образовании в РФ" от 29.12.2012 № 273-ФЗ, постановление Правительства РС (Я) от 09.09.2014 № 306 "О порядке назначения государственной академической стипендии и государственной социальной стипендии студентам, обучающимся в профессиональных образовательных организациях по очной форме обучения, за счет бюджетных ассигнований РС (Я)", постановления Правительства РС (Я) от 25.06.2019 № 174 "О размерах норматива для формирования стипендиального фонда образовательных организаций, реализующих образовательные программы среднего профессионального образования, за счет средств государственного бюджета РС (Я)".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433654" cy="86834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Государственная социальная  стипендия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576530" cy="496254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Государственная социальная стипендия назначается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студентам, являющимся детьми-сиротами и детьми, оставшимися без попечения родителей, лицами из числа детей-сирот и детей, оставшихся без попечения родителей, лицами, потерявшими в период обучения обоих родителей или единственного родителя;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детьми-инвалидами, инвалидами I и II групп, инвалидами с детства;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малообеспеченным студентам. </a:t>
            </a: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Право на получение государственной социальной стипендии подтверждается справкой о праве на получение государственной социальной помощи, выдаваемой органами социальной защиты населения по месту жительства или по месту пребывания в соответствии с законодательством на 1 год со дня подачи заявления и справку на получение государственной социальной стипендии.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Выплачивается социально незащищенным группам  студентов 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НЕЗАВИСИМО ОТ УСПЕВАЕМОСТИ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1107</TotalTime>
  <Words>2169</Words>
  <Application>Microsoft Office PowerPoint</Application>
  <PresentationFormat>Экран (4:3)</PresentationFormat>
  <Paragraphs>321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Государственное автономное профессиональное образовательное учреждение  Республики Саха (Якутия )  «Намский  педагогический колледж им. И.Е. Винокурова»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Государственная академическая стипендия</vt:lpstr>
      <vt:lpstr>Размер государственной академической стипендии </vt:lpstr>
      <vt:lpstr>Государственная социальная  стипендия</vt:lpstr>
      <vt:lpstr>                                                 Размер государственной социальной стипендии 2679 рб 00 коп</vt:lpstr>
      <vt:lpstr>Бланк заявления на получение государственной социальной стипендии</vt:lpstr>
      <vt:lpstr>Презентация PowerPoint</vt:lpstr>
      <vt:lpstr>        Денежная компенсация на ПИТАНИЕ</vt:lpstr>
      <vt:lpstr>Размер денежной компенсации на питание</vt:lpstr>
      <vt:lpstr>Бланк заявления на получение денежной компенсации на питание</vt:lpstr>
      <vt:lpstr>Презентация PowerPoint</vt:lpstr>
      <vt:lpstr>Единовременная материальная помощь</vt:lpstr>
      <vt:lpstr> Размер фиксированной материальной помощи студентам </vt:lpstr>
      <vt:lpstr>Презентация PowerPoint</vt:lpstr>
      <vt:lpstr>Бланк заявления на получение единовременной материальной помощи</vt:lpstr>
      <vt:lpstr>Оплата проездных билетов по прописке</vt:lpstr>
      <vt:lpstr>Презентация PowerPoint</vt:lpstr>
      <vt:lpstr>Презентация PowerPoint</vt:lpstr>
      <vt:lpstr>Бланк заявления на получение выплаты проезда</vt:lpstr>
      <vt:lpstr>ВНИМАНИЕ !!!</vt:lpstr>
      <vt:lpstr>Студенты - сироты</vt:lpstr>
      <vt:lpstr>Необходимые  документы для подтверждения  категории сироты</vt:lpstr>
      <vt:lpstr>Денежная компенсация студентам - сиротам</vt:lpstr>
      <vt:lpstr>Студенты – инвалиды и студенты с ограниченными возможностями здоровья (ОВЗ)</vt:lpstr>
      <vt:lpstr>Справка  Справку берете по адресу: РС (Я), Намский улус, с. Намцы, ул. Студенческая 1, кабинет 116 справку выдает учебный секретарь: Иванова Яна Иннокентьевна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Выплаты студентам. Основный вид студенческих выплат — стипендии. Они бывают двух видов: за успехи в учебе и социальные, которые выплачивают социально незащищенным группам студентов независимо от успеваемости. По всей стране действует академическая стипендия от государства. На первом курсе ее назначают всем студентам-бюджетникам, а на последующих курсах учитывают успеваемость студентов.</dc:title>
  <dc:creator>user</dc:creator>
  <cp:lastModifiedBy>123456</cp:lastModifiedBy>
  <cp:revision>308</cp:revision>
  <dcterms:created xsi:type="dcterms:W3CDTF">2021-10-18T09:55:32Z</dcterms:created>
  <dcterms:modified xsi:type="dcterms:W3CDTF">2022-05-27T06:30:02Z</dcterms:modified>
</cp:coreProperties>
</file>